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9" r:id="rId23"/>
    <p:sldId id="282" r:id="rId24"/>
    <p:sldId id="290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4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DC438-0901-413F-8AE8-A1ED3182F74C}" type="datetimeFigureOut">
              <a:rPr lang="nl-NL" smtClean="0"/>
              <a:t>14-5-2015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68A6-3911-4C83-863C-7B92A651D39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20E56-9A81-4F8E-BD63-BB7F123ECC7B}" type="slidenum">
              <a:rPr lang="nl-NL"/>
              <a:pPr/>
              <a:t>22</a:t>
            </a:fld>
            <a:endParaRPr 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E585E4-995A-4B1E-A4B5-E6B17E67554A}" type="slidenum">
              <a:rPr lang="nl-NL"/>
              <a:pPr/>
              <a:t>24</a:t>
            </a:fld>
            <a:endParaRPr lang="nl-NL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52F3-2BD3-4CAC-9800-C5F21C930FE1}" type="datetimeFigureOut">
              <a:rPr lang="nl-NL" smtClean="0"/>
              <a:pPr/>
              <a:t>14-5-2015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70A23-6E0F-4749-B0B8-12659557A46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nl.wikipedia.org/wiki/Madeliefje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2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3600" dirty="0" smtClean="0"/>
              <a:t>Par. 25 t/m 25.2</a:t>
            </a:r>
            <a:br>
              <a:rPr lang="nl-NL" sz="3600" dirty="0" smtClean="0"/>
            </a:br>
            <a:r>
              <a:rPr lang="nl-NL" sz="3600" dirty="0" smtClean="0"/>
              <a:t>Ordening: het 2-rijkensysteem</a:t>
            </a:r>
            <a:endParaRPr lang="nl-NL" sz="3600" dirty="0">
              <a:solidFill>
                <a:srgbClr val="FF0000"/>
              </a:solidFill>
            </a:endParaRPr>
          </a:p>
        </p:txBody>
      </p:sp>
      <p:pic>
        <p:nvPicPr>
          <p:cNvPr id="3075" name="Picture 2" descr="H:\DATA\FOTO'S 3 START PP'S\P10008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857375"/>
            <a:ext cx="6984776" cy="44991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Een extra </a:t>
            </a:r>
            <a:r>
              <a:rPr lang="nl-NL" sz="3200" dirty="0" err="1" smtClean="0"/>
              <a:t>indelingskriterium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De celgrootte</a:t>
            </a:r>
          </a:p>
          <a:p>
            <a:r>
              <a:rPr lang="nl-NL" dirty="0" smtClean="0"/>
              <a:t>Wel of geen organellen (bv kern)</a:t>
            </a:r>
          </a:p>
          <a:p>
            <a:r>
              <a:rPr lang="nl-NL" dirty="0" smtClean="0"/>
              <a:t>Wel of geen celwand</a:t>
            </a:r>
          </a:p>
          <a:p>
            <a:endParaRPr lang="nl-NL" dirty="0" smtClean="0"/>
          </a:p>
          <a:p>
            <a:r>
              <a:rPr lang="nl-NL" dirty="0" smtClean="0"/>
              <a:t>Extra:</a:t>
            </a:r>
          </a:p>
          <a:p>
            <a:r>
              <a:rPr lang="nl-NL" dirty="0" err="1" smtClean="0"/>
              <a:t>Autotroof</a:t>
            </a:r>
            <a:r>
              <a:rPr lang="nl-NL" dirty="0" smtClean="0"/>
              <a:t> of </a:t>
            </a:r>
            <a:r>
              <a:rPr lang="nl-NL" dirty="0" err="1" smtClean="0"/>
              <a:t>heterotroof</a:t>
            </a:r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Voedsel: maken of eten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Wel of geen bladgroen:</a:t>
            </a:r>
          </a:p>
          <a:p>
            <a:pPr lvl="1"/>
            <a:r>
              <a:rPr lang="nl-NL" dirty="0" smtClean="0"/>
              <a:t>Met bladgroen kunnen organismen organische stoffen maken</a:t>
            </a:r>
          </a:p>
          <a:p>
            <a:pPr lvl="1"/>
            <a:r>
              <a:rPr lang="nl-NL" dirty="0" smtClean="0"/>
              <a:t>Dit heet </a:t>
            </a:r>
            <a:r>
              <a:rPr lang="nl-NL" b="1" dirty="0" err="1" smtClean="0">
                <a:solidFill>
                  <a:srgbClr val="FF0000"/>
                </a:solidFill>
              </a:rPr>
              <a:t>autotroof</a:t>
            </a:r>
            <a:endParaRPr lang="nl-NL" b="1" dirty="0" smtClean="0">
              <a:solidFill>
                <a:srgbClr val="FF0000"/>
              </a:solidFill>
            </a:endParaRPr>
          </a:p>
          <a:p>
            <a:r>
              <a:rPr lang="nl-NL" b="1" dirty="0" err="1" smtClean="0">
                <a:solidFill>
                  <a:srgbClr val="FF0000"/>
                </a:solidFill>
              </a:rPr>
              <a:t>Heterotroof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Deze organismen moeten hun organische stoffen eten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nl-NL" sz="3200" dirty="0" smtClean="0"/>
              <a:t>Welke rijken zijn </a:t>
            </a:r>
            <a:r>
              <a:rPr lang="nl-NL" sz="3200" dirty="0" err="1" smtClean="0"/>
              <a:t>autotroof</a:t>
            </a:r>
            <a:r>
              <a:rPr lang="nl-NL" sz="3200" dirty="0" smtClean="0"/>
              <a:t>?</a:t>
            </a:r>
          </a:p>
        </p:txBody>
      </p:sp>
      <p:pic>
        <p:nvPicPr>
          <p:cNvPr id="10243" name="Picture 2" descr="H:\DATA\FOTO'S 3 START PP'S\P1000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267949"/>
            <a:ext cx="7560840" cy="50829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E:\DATA\456 FOTOS BINAS\P1020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Hoeveel plantensoorten bestaan er ?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Zie vorige dia</a:t>
            </a:r>
          </a:p>
          <a:p>
            <a:r>
              <a:rPr lang="nl-NL" dirty="0" smtClean="0"/>
              <a:t>Per graad van de cirkel 10.000 soorten</a:t>
            </a:r>
          </a:p>
          <a:p>
            <a:r>
              <a:rPr lang="nl-NL" dirty="0" smtClean="0"/>
              <a:t>Dus totaal: </a:t>
            </a:r>
          </a:p>
          <a:p>
            <a:r>
              <a:rPr lang="nl-NL" dirty="0" smtClean="0"/>
              <a:t>360 * 10.000 = 3.600.000</a:t>
            </a:r>
          </a:p>
          <a:p>
            <a:endParaRPr lang="nl-NL" dirty="0" smtClean="0"/>
          </a:p>
          <a:p>
            <a:r>
              <a:rPr lang="nl-NL" dirty="0" smtClean="0"/>
              <a:t>Erg veel dus </a:t>
            </a:r>
            <a:r>
              <a:rPr lang="nl-NL" dirty="0" smtClean="0">
                <a:sym typeface="Wingdings" pitchFamily="2" charset="2"/>
              </a:rPr>
              <a:t> groepen maken!!!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Indeling van de organismen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nl-NL" dirty="0" smtClean="0"/>
              <a:t>Rijk (welke?)				Dieren</a:t>
            </a:r>
          </a:p>
          <a:p>
            <a:r>
              <a:rPr lang="nl-NL" dirty="0" smtClean="0"/>
              <a:t>Afdeling					</a:t>
            </a:r>
            <a:r>
              <a:rPr lang="nl-NL" dirty="0" err="1" smtClean="0"/>
              <a:t>Gewervelden</a:t>
            </a:r>
            <a:endParaRPr lang="nl-NL" dirty="0" smtClean="0"/>
          </a:p>
          <a:p>
            <a:r>
              <a:rPr lang="nl-NL" dirty="0" smtClean="0"/>
              <a:t>Klasse					Zoogdieren</a:t>
            </a:r>
          </a:p>
          <a:p>
            <a:r>
              <a:rPr lang="nl-NL" dirty="0" smtClean="0"/>
              <a:t>Orde					Roofdieren</a:t>
            </a:r>
          </a:p>
          <a:p>
            <a:r>
              <a:rPr lang="nl-NL" dirty="0" smtClean="0"/>
              <a:t>Familie					</a:t>
            </a:r>
            <a:r>
              <a:rPr lang="nl-NL" dirty="0" err="1" smtClean="0"/>
              <a:t>Katachtigen</a:t>
            </a:r>
            <a:endParaRPr lang="nl-NL" dirty="0" smtClean="0"/>
          </a:p>
          <a:p>
            <a:r>
              <a:rPr lang="nl-NL" dirty="0" smtClean="0"/>
              <a:t>Geslacht					Panters</a:t>
            </a:r>
          </a:p>
          <a:p>
            <a:r>
              <a:rPr lang="nl-NL" dirty="0" smtClean="0"/>
              <a:t>Soort					Tijger</a:t>
            </a:r>
          </a:p>
          <a:p>
            <a:pPr>
              <a:buNone/>
            </a:pPr>
            <a:endParaRPr lang="nl-NL" sz="800" dirty="0" smtClean="0"/>
          </a:p>
          <a:p>
            <a:r>
              <a:rPr lang="nl-NL" b="1" dirty="0" smtClean="0"/>
              <a:t>RAKOFGS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Virussen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 het </a:t>
            </a:r>
            <a:r>
              <a:rPr lang="nl-NL" b="1" dirty="0" smtClean="0">
                <a:solidFill>
                  <a:srgbClr val="FF0000"/>
                </a:solidFill>
              </a:rPr>
              <a:t>grensvlak van leven</a:t>
            </a:r>
          </a:p>
          <a:p>
            <a:pPr lvl="1"/>
            <a:r>
              <a:rPr lang="nl-NL" dirty="0"/>
              <a:t> </a:t>
            </a:r>
            <a:r>
              <a:rPr lang="nl-NL" dirty="0" smtClean="0"/>
              <a:t>kunnen zichzelf niet voortplanten</a:t>
            </a:r>
          </a:p>
          <a:p>
            <a:pPr lvl="1"/>
            <a:r>
              <a:rPr lang="nl-NL" dirty="0"/>
              <a:t> </a:t>
            </a:r>
            <a:r>
              <a:rPr lang="nl-NL" dirty="0" smtClean="0"/>
              <a:t>voeden zich niet</a:t>
            </a:r>
          </a:p>
          <a:p>
            <a:pPr lvl="1"/>
            <a:r>
              <a:rPr lang="nl-NL" dirty="0"/>
              <a:t> </a:t>
            </a:r>
            <a:r>
              <a:rPr lang="nl-NL" dirty="0" smtClean="0"/>
              <a:t>hebben wel </a:t>
            </a:r>
            <a:r>
              <a:rPr lang="nl-NL" b="1" dirty="0" smtClean="0"/>
              <a:t>of</a:t>
            </a:r>
            <a:r>
              <a:rPr lang="nl-NL" dirty="0" smtClean="0"/>
              <a:t> DNA</a:t>
            </a:r>
            <a:r>
              <a:rPr lang="nl-NL" b="1" dirty="0" smtClean="0"/>
              <a:t> of </a:t>
            </a:r>
            <a:r>
              <a:rPr lang="nl-NL" dirty="0" smtClean="0"/>
              <a:t>RNA</a:t>
            </a:r>
          </a:p>
          <a:p>
            <a:pPr lvl="1">
              <a:buNone/>
            </a:pPr>
            <a:r>
              <a:rPr lang="nl-NL" dirty="0" smtClean="0"/>
              <a:t>    (gewone cellen hebben beide)</a:t>
            </a:r>
          </a:p>
          <a:p>
            <a:pPr lvl="1">
              <a:buNone/>
            </a:pPr>
            <a:r>
              <a:rPr lang="en-US" dirty="0" smtClean="0"/>
              <a:t>-   </a:t>
            </a:r>
            <a:r>
              <a:rPr lang="en-US" dirty="0" err="1" smtClean="0"/>
              <a:t>eiwitmantel</a:t>
            </a:r>
            <a:endParaRPr lang="nl-NL" dirty="0" smtClean="0"/>
          </a:p>
          <a:p>
            <a:pPr lvl="1"/>
            <a:endParaRPr lang="nl-NL" dirty="0" smtClean="0"/>
          </a:p>
          <a:p>
            <a:r>
              <a:rPr lang="nl-NL" dirty="0" smtClean="0"/>
              <a:t>Voortplanting van virussen: zie Binas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E:\DATA\456 FOTOS BINAS\P10208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E:\DATA\456 FOTOS BINAS\P1020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E:\DATA\456 FOTOS BINAS\P1020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Ordening in de Biologie:</a:t>
            </a:r>
            <a:br>
              <a:rPr lang="nl-NL" sz="3200" dirty="0" smtClean="0"/>
            </a:br>
            <a:r>
              <a:rPr lang="nl-NL" sz="3200" b="1" dirty="0" smtClean="0">
                <a:solidFill>
                  <a:srgbClr val="FF0000"/>
                </a:solidFill>
              </a:rPr>
              <a:t>De vier rijken</a:t>
            </a:r>
            <a:endParaRPr lang="nl-NL" sz="32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E:\DATA\456 FOTOS BINAS\P1020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00200"/>
            <a:ext cx="6696744" cy="4749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Wat is een soort?</a:t>
            </a:r>
          </a:p>
        </p:txBody>
      </p:sp>
      <p:sp>
        <p:nvSpPr>
          <p:cNvPr id="14339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72050"/>
          </a:xfrm>
        </p:spPr>
        <p:txBody>
          <a:bodyPr/>
          <a:lstStyle/>
          <a:p>
            <a:r>
              <a:rPr lang="nl-NL" dirty="0" smtClean="0"/>
              <a:t>Soort:</a:t>
            </a:r>
          </a:p>
          <a:p>
            <a:r>
              <a:rPr lang="nl-NL" dirty="0" smtClean="0"/>
              <a:t>Groep organismen die </a:t>
            </a:r>
          </a:p>
          <a:p>
            <a:r>
              <a:rPr lang="nl-NL" dirty="0" smtClean="0"/>
              <a:t>Veel </a:t>
            </a:r>
            <a:r>
              <a:rPr lang="nl-NL" dirty="0" smtClean="0">
                <a:solidFill>
                  <a:srgbClr val="FF0000"/>
                </a:solidFill>
              </a:rPr>
              <a:t>dezelfde kenmerken</a:t>
            </a:r>
            <a:r>
              <a:rPr lang="nl-NL" dirty="0" smtClean="0"/>
              <a:t> hebben</a:t>
            </a:r>
          </a:p>
          <a:p>
            <a:r>
              <a:rPr lang="nl-NL" dirty="0" smtClean="0"/>
              <a:t>Zich onderling kunnen </a:t>
            </a:r>
            <a:r>
              <a:rPr lang="nl-NL" dirty="0" smtClean="0">
                <a:solidFill>
                  <a:srgbClr val="FF0000"/>
                </a:solidFill>
              </a:rPr>
              <a:t>voortplanten</a:t>
            </a:r>
          </a:p>
          <a:p>
            <a:r>
              <a:rPr lang="nl-NL" dirty="0" smtClean="0"/>
              <a:t>En </a:t>
            </a:r>
            <a:r>
              <a:rPr lang="nl-NL" dirty="0" smtClean="0">
                <a:solidFill>
                  <a:srgbClr val="FF0000"/>
                </a:solidFill>
              </a:rPr>
              <a:t>vruchtbare</a:t>
            </a:r>
            <a:r>
              <a:rPr lang="nl-NL" dirty="0" smtClean="0"/>
              <a:t> nakomelingen krijgen.</a:t>
            </a:r>
          </a:p>
          <a:p>
            <a:pPr>
              <a:buFont typeface="Arial" charset="0"/>
              <a:buNone/>
            </a:pPr>
            <a:endParaRPr lang="nl-NL" sz="1000" dirty="0" smtClean="0"/>
          </a:p>
          <a:p>
            <a:pPr>
              <a:buFont typeface="Arial" charset="0"/>
              <a:buNone/>
            </a:pPr>
            <a:r>
              <a:rPr lang="nl-NL" dirty="0" smtClean="0">
                <a:sym typeface="Wingdings" pitchFamily="2" charset="2"/>
              </a:rPr>
              <a:t> Dezelfde soort?</a:t>
            </a:r>
            <a:endParaRPr lang="nl-NL" dirty="0" smtClean="0"/>
          </a:p>
          <a:p>
            <a:endParaRPr lang="nl-NL" dirty="0" smtClean="0"/>
          </a:p>
        </p:txBody>
      </p:sp>
      <p:pic>
        <p:nvPicPr>
          <p:cNvPr id="14340" name="Picture 2" descr="H:\DATA\FOTO'S 3 START PP'S\P10008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762674"/>
            <a:ext cx="3600400" cy="443126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/>
              <a:t>Paard X ezel </a:t>
            </a:r>
            <a:r>
              <a:rPr lang="nl-NL" dirty="0" smtClean="0">
                <a:sym typeface="Wingdings" pitchFamily="2" charset="2"/>
              </a:rPr>
              <a:t> muilezel.</a:t>
            </a:r>
            <a:br>
              <a:rPr lang="nl-NL" dirty="0" smtClean="0">
                <a:sym typeface="Wingdings" pitchFamily="2" charset="2"/>
              </a:rPr>
            </a:br>
            <a:r>
              <a:rPr lang="nl-NL" sz="3100" dirty="0" smtClean="0">
                <a:sym typeface="Wingdings" pitchFamily="2" charset="2"/>
              </a:rPr>
              <a:t>Paard en ezel vormen één soort</a:t>
            </a:r>
            <a:r>
              <a:rPr lang="nl-NL" sz="3100" dirty="0" smtClean="0">
                <a:sym typeface="Wingdings" pitchFamily="2" charset="2"/>
              </a:rPr>
              <a:t>? Zie volgende dia</a:t>
            </a:r>
            <a:endParaRPr lang="nl-NL" sz="3100" dirty="0"/>
          </a:p>
        </p:txBody>
      </p:sp>
      <p:pic>
        <p:nvPicPr>
          <p:cNvPr id="15363" name="Picture 2" descr="H:\DATA\FOTO'S 3 START PP'S\P1000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796800"/>
            <a:ext cx="7200800" cy="4475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Soort </a:t>
            </a:r>
            <a:r>
              <a:rPr lang="nl-NL" sz="3200" b="1" dirty="0" smtClean="0"/>
              <a:t>en populatie</a:t>
            </a:r>
            <a:endParaRPr lang="nl-NL" sz="32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err="1"/>
              <a:t>Definitie</a:t>
            </a:r>
            <a:r>
              <a:rPr lang="en-US" sz="2000" dirty="0"/>
              <a:t>: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1. 	</a:t>
            </a:r>
            <a:r>
              <a:rPr lang="en-US" sz="2000" dirty="0" err="1"/>
              <a:t>Als</a:t>
            </a:r>
            <a:r>
              <a:rPr lang="en-US" sz="2000" dirty="0"/>
              <a:t> 2 </a:t>
            </a:r>
            <a:r>
              <a:rPr lang="en-US" sz="2000" dirty="0" err="1"/>
              <a:t>dieren</a:t>
            </a:r>
            <a:r>
              <a:rPr lang="en-US" sz="2000" dirty="0"/>
              <a:t> van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soort</a:t>
            </a:r>
            <a:r>
              <a:rPr lang="en-US" sz="2000" dirty="0"/>
              <a:t> </a:t>
            </a:r>
            <a:r>
              <a:rPr lang="en-US" sz="2000" dirty="0" err="1"/>
              <a:t>zich</a:t>
            </a:r>
            <a:r>
              <a:rPr lang="en-US" sz="2000" dirty="0"/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		</a:t>
            </a:r>
            <a:r>
              <a:rPr lang="en-US" sz="2000" dirty="0" err="1"/>
              <a:t>voortplanten</a:t>
            </a: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	2.	En </a:t>
            </a:r>
            <a:r>
              <a:rPr lang="en-US" sz="2000" dirty="0" err="1"/>
              <a:t>vruchtbare</a:t>
            </a:r>
            <a:r>
              <a:rPr lang="en-US" sz="2000" dirty="0"/>
              <a:t> </a:t>
            </a:r>
            <a:r>
              <a:rPr lang="en-US" sz="2000" dirty="0" err="1"/>
              <a:t>nakomelingen</a:t>
            </a:r>
            <a:r>
              <a:rPr lang="en-US" sz="2000" dirty="0"/>
              <a:t> </a:t>
            </a:r>
            <a:r>
              <a:rPr lang="en-US" sz="2000" dirty="0" err="1"/>
              <a:t>krijgen</a:t>
            </a: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err="1"/>
              <a:t>Echter</a:t>
            </a:r>
            <a:r>
              <a:rPr lang="en-US" sz="2000" dirty="0"/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-	</a:t>
            </a:r>
            <a:r>
              <a:rPr lang="en-US" sz="2000" dirty="0" err="1"/>
              <a:t>Indische</a:t>
            </a:r>
            <a:r>
              <a:rPr lang="en-US" sz="2000" dirty="0"/>
              <a:t> en </a:t>
            </a:r>
            <a:r>
              <a:rPr lang="en-US" sz="2000" dirty="0" err="1"/>
              <a:t>Afrikaanse</a:t>
            </a:r>
            <a:r>
              <a:rPr lang="en-US" sz="2000" dirty="0"/>
              <a:t> </a:t>
            </a:r>
            <a:r>
              <a:rPr lang="en-US" sz="2000" dirty="0" err="1"/>
              <a:t>Olifant</a:t>
            </a: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 err="1"/>
              <a:t>Dwergpoedel</a:t>
            </a:r>
            <a:r>
              <a:rPr lang="en-US" sz="2000" dirty="0"/>
              <a:t> en </a:t>
            </a:r>
            <a:r>
              <a:rPr lang="en-US" sz="2000" dirty="0" err="1"/>
              <a:t>Sint-Bernhardshond</a:t>
            </a: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 err="1"/>
              <a:t>Paard</a:t>
            </a:r>
            <a:r>
              <a:rPr lang="en-US" sz="2000" dirty="0"/>
              <a:t> </a:t>
            </a:r>
            <a:r>
              <a:rPr lang="en-US" sz="2000" dirty="0" err="1"/>
              <a:t>vrouwtje</a:t>
            </a:r>
            <a:r>
              <a:rPr lang="en-US" sz="2000" dirty="0"/>
              <a:t>  + </a:t>
            </a:r>
            <a:r>
              <a:rPr lang="en-US" sz="2000" dirty="0" err="1"/>
              <a:t>ezel</a:t>
            </a:r>
            <a:r>
              <a:rPr lang="en-US" sz="2000" dirty="0"/>
              <a:t> </a:t>
            </a:r>
            <a:r>
              <a:rPr lang="en-US" sz="2000" dirty="0" err="1"/>
              <a:t>mannetje</a:t>
            </a:r>
            <a:r>
              <a:rPr lang="en-US" sz="2000" dirty="0"/>
              <a:t> </a:t>
            </a:r>
            <a:r>
              <a:rPr lang="en-US" sz="2000" dirty="0" err="1"/>
              <a:t>geeft</a:t>
            </a:r>
            <a:r>
              <a:rPr lang="en-US" sz="2000" dirty="0"/>
              <a:t> </a:t>
            </a:r>
            <a:r>
              <a:rPr lang="en-US" sz="2000" dirty="0" err="1"/>
              <a:t>muildier</a:t>
            </a: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 err="1"/>
              <a:t>Paard</a:t>
            </a:r>
            <a:r>
              <a:rPr lang="en-US" sz="2000" dirty="0"/>
              <a:t> </a:t>
            </a:r>
            <a:r>
              <a:rPr lang="en-US" sz="2000" dirty="0" err="1"/>
              <a:t>mannetje</a:t>
            </a:r>
            <a:r>
              <a:rPr lang="en-US" sz="2000" dirty="0"/>
              <a:t> + </a:t>
            </a:r>
            <a:r>
              <a:rPr lang="en-US" sz="2000" dirty="0" err="1"/>
              <a:t>ezel</a:t>
            </a:r>
            <a:r>
              <a:rPr lang="en-US" sz="2000" dirty="0"/>
              <a:t> </a:t>
            </a:r>
            <a:r>
              <a:rPr lang="en-US" sz="2000" dirty="0" err="1"/>
              <a:t>vrouwtje</a:t>
            </a:r>
            <a:r>
              <a:rPr lang="en-US" sz="2000" dirty="0"/>
              <a:t>  </a:t>
            </a:r>
            <a:r>
              <a:rPr lang="en-US" sz="2000" dirty="0" err="1"/>
              <a:t>geeft</a:t>
            </a:r>
            <a:r>
              <a:rPr lang="en-US" sz="2000" dirty="0"/>
              <a:t> </a:t>
            </a:r>
            <a:r>
              <a:rPr lang="en-US" sz="2000" dirty="0" err="1"/>
              <a:t>muilezel</a:t>
            </a: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 err="1"/>
              <a:t>Vrouwelijke</a:t>
            </a:r>
            <a:r>
              <a:rPr lang="en-US" sz="2000" dirty="0"/>
              <a:t> </a:t>
            </a:r>
            <a:r>
              <a:rPr lang="en-US" sz="2000" dirty="0" err="1"/>
              <a:t>muildieren</a:t>
            </a:r>
            <a:r>
              <a:rPr lang="en-US" sz="2000" dirty="0"/>
              <a:t> of </a:t>
            </a:r>
            <a:r>
              <a:rPr lang="en-US" sz="2000" dirty="0" err="1"/>
              <a:t>muilezels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	</a:t>
            </a:r>
            <a:r>
              <a:rPr lang="en-US" sz="2000" dirty="0" err="1"/>
              <a:t>vruchtbaar</a:t>
            </a: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 err="1"/>
              <a:t>Mannelijke</a:t>
            </a:r>
            <a:r>
              <a:rPr lang="en-US" sz="2000" dirty="0"/>
              <a:t>  </a:t>
            </a:r>
            <a:r>
              <a:rPr lang="en-US" sz="2000" dirty="0" err="1"/>
              <a:t>muildieren</a:t>
            </a:r>
            <a:r>
              <a:rPr lang="en-US" sz="2000" dirty="0"/>
              <a:t> of </a:t>
            </a:r>
            <a:r>
              <a:rPr lang="en-US" sz="2000" dirty="0" err="1"/>
              <a:t>muilezels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	</a:t>
            </a:r>
            <a:r>
              <a:rPr lang="en-US" sz="2000" dirty="0" err="1"/>
              <a:t>onvruchtbaar</a:t>
            </a:r>
            <a:r>
              <a:rPr lang="en-US" sz="2000" dirty="0"/>
              <a:t> 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000" dirty="0" err="1"/>
              <a:t>Hoezo</a:t>
            </a:r>
            <a:r>
              <a:rPr lang="en-US" sz="2000" dirty="0"/>
              <a:t> </a:t>
            </a:r>
            <a:r>
              <a:rPr lang="en-US" sz="2000" dirty="0" err="1"/>
              <a:t>ingewikkeld</a:t>
            </a:r>
            <a:r>
              <a:rPr lang="en-US" sz="2000" dirty="0"/>
              <a:t>?</a:t>
            </a:r>
            <a:endParaRPr lang="nl-NL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BINAIRE NOMENCLATUUR =</a:t>
            </a:r>
            <a:br>
              <a:rPr lang="nl-NL" sz="3200" dirty="0" smtClean="0"/>
            </a:br>
            <a:r>
              <a:rPr lang="nl-NL" sz="3200" dirty="0" smtClean="0"/>
              <a:t>Dubbele naamgeving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Turdus</a:t>
            </a:r>
            <a:r>
              <a:rPr lang="nl-NL" dirty="0" smtClean="0"/>
              <a:t> </a:t>
            </a:r>
            <a:r>
              <a:rPr lang="nl-NL" dirty="0" err="1" smtClean="0"/>
              <a:t>merula</a:t>
            </a:r>
            <a:r>
              <a:rPr lang="nl-NL" dirty="0" smtClean="0"/>
              <a:t> L.</a:t>
            </a:r>
          </a:p>
          <a:p>
            <a:endParaRPr lang="nl-NL" dirty="0"/>
          </a:p>
          <a:p>
            <a:r>
              <a:rPr lang="nl-NL" dirty="0" err="1" smtClean="0"/>
              <a:t>Turdus</a:t>
            </a:r>
            <a:r>
              <a:rPr lang="nl-NL" dirty="0" smtClean="0"/>
              <a:t>   = de geslachtsnaam (de lijsters)</a:t>
            </a:r>
          </a:p>
          <a:p>
            <a:r>
              <a:rPr lang="nl-NL" dirty="0" err="1"/>
              <a:t>m</a:t>
            </a:r>
            <a:r>
              <a:rPr lang="nl-NL" dirty="0" err="1" smtClean="0"/>
              <a:t>erula</a:t>
            </a:r>
            <a:r>
              <a:rPr lang="nl-NL" dirty="0" smtClean="0"/>
              <a:t>  = soortnaam</a:t>
            </a:r>
          </a:p>
          <a:p>
            <a:r>
              <a:rPr lang="nl-NL" dirty="0" smtClean="0"/>
              <a:t>L.            = de naam van de naamgever</a:t>
            </a:r>
          </a:p>
          <a:p>
            <a:endParaRPr lang="nl-NL" dirty="0"/>
          </a:p>
          <a:p>
            <a:r>
              <a:rPr lang="nl-NL" dirty="0" smtClean="0"/>
              <a:t>Dit wordt bijna altijd gevraagd!!!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Binaire</a:t>
            </a:r>
            <a:r>
              <a:rPr lang="en-US" b="1" dirty="0"/>
              <a:t> </a:t>
            </a:r>
            <a:r>
              <a:rPr lang="en-US" b="1" dirty="0" err="1"/>
              <a:t>naamgeving</a:t>
            </a:r>
            <a:r>
              <a:rPr lang="en-US" b="1"/>
              <a:t> </a:t>
            </a:r>
            <a:endParaRPr lang="nl-NL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Bellis</a:t>
            </a:r>
            <a:r>
              <a:rPr lang="en-US" sz="2400" dirty="0"/>
              <a:t> </a:t>
            </a:r>
            <a:r>
              <a:rPr lang="en-US" sz="2400" dirty="0" err="1"/>
              <a:t>perennis</a:t>
            </a:r>
            <a:r>
              <a:rPr lang="en-US" sz="2400" dirty="0"/>
              <a:t> L 		=  </a:t>
            </a:r>
            <a:r>
              <a:rPr lang="en-US" sz="2400" dirty="0" err="1"/>
              <a:t>madeliefje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Lamium</a:t>
            </a:r>
            <a:r>
              <a:rPr lang="en-US" sz="2400" dirty="0"/>
              <a:t> album    		=  </a:t>
            </a:r>
            <a:r>
              <a:rPr lang="en-US" sz="2400" dirty="0" err="1"/>
              <a:t>witte</a:t>
            </a:r>
            <a:r>
              <a:rPr lang="en-US" sz="2400" dirty="0"/>
              <a:t> </a:t>
            </a:r>
            <a:r>
              <a:rPr lang="en-US" sz="2400" dirty="0" err="1"/>
              <a:t>dovenetel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Lamium</a:t>
            </a:r>
            <a:r>
              <a:rPr lang="en-US" sz="2400" dirty="0"/>
              <a:t> </a:t>
            </a:r>
            <a:r>
              <a:rPr lang="en-US" sz="2400" dirty="0" err="1"/>
              <a:t>purpureum</a:t>
            </a:r>
            <a:r>
              <a:rPr lang="en-US" sz="2400" dirty="0"/>
              <a:t> 	</a:t>
            </a:r>
            <a:r>
              <a:rPr lang="en-US" sz="2400" dirty="0" smtClean="0"/>
              <a:t>=  </a:t>
            </a:r>
            <a:r>
              <a:rPr lang="en-US" sz="2400" dirty="0" err="1"/>
              <a:t>paarse</a:t>
            </a:r>
            <a:r>
              <a:rPr lang="en-US" sz="2400" dirty="0"/>
              <a:t> </a:t>
            </a:r>
            <a:r>
              <a:rPr lang="en-US" sz="2400" dirty="0" err="1"/>
              <a:t>dovenetel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Lamium</a:t>
            </a:r>
            <a:r>
              <a:rPr lang="en-US" sz="2400" dirty="0"/>
              <a:t> </a:t>
            </a:r>
            <a:r>
              <a:rPr lang="en-US" sz="2400" dirty="0" err="1"/>
              <a:t>galeobdolon</a:t>
            </a:r>
            <a:r>
              <a:rPr lang="en-US" sz="2400" dirty="0"/>
              <a:t> 	</a:t>
            </a:r>
            <a:r>
              <a:rPr lang="en-US" sz="2400" dirty="0" smtClean="0"/>
              <a:t>=  </a:t>
            </a:r>
            <a:r>
              <a:rPr lang="en-US" sz="2400" dirty="0" err="1"/>
              <a:t>gele</a:t>
            </a:r>
            <a:r>
              <a:rPr lang="en-US" sz="2400" dirty="0"/>
              <a:t> </a:t>
            </a:r>
            <a:r>
              <a:rPr lang="en-US" sz="2400" dirty="0" err="1"/>
              <a:t>dovenetel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Erinaceus</a:t>
            </a:r>
            <a:r>
              <a:rPr lang="en-US" sz="2400" dirty="0"/>
              <a:t> </a:t>
            </a:r>
            <a:r>
              <a:rPr lang="en-US" sz="2400" dirty="0" err="1"/>
              <a:t>europaeus</a:t>
            </a:r>
            <a:r>
              <a:rPr lang="en-US" sz="2400" dirty="0"/>
              <a:t>	</a:t>
            </a:r>
            <a:r>
              <a:rPr lang="en-US" sz="2400" dirty="0" smtClean="0"/>
              <a:t>=  </a:t>
            </a:r>
            <a:r>
              <a:rPr lang="en-US" sz="2400" dirty="0" err="1"/>
              <a:t>egel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Talpa</a:t>
            </a:r>
            <a:r>
              <a:rPr lang="en-US" sz="2400" dirty="0"/>
              <a:t> </a:t>
            </a:r>
            <a:r>
              <a:rPr lang="en-US" sz="2400" dirty="0" err="1"/>
              <a:t>europaea</a:t>
            </a:r>
            <a:r>
              <a:rPr lang="en-US" sz="2400" dirty="0"/>
              <a:t>		=  mol</a:t>
            </a:r>
          </a:p>
          <a:p>
            <a:pPr>
              <a:lnSpc>
                <a:spcPct val="80000"/>
              </a:lnSpc>
            </a:pP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scrofa</a:t>
            </a:r>
            <a:r>
              <a:rPr lang="en-US" sz="2400" dirty="0"/>
              <a:t>			=  wild </a:t>
            </a:r>
            <a:r>
              <a:rPr lang="en-US" sz="2400" dirty="0" err="1"/>
              <a:t>zwijn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Capreolus</a:t>
            </a:r>
            <a:r>
              <a:rPr lang="en-US" sz="2400" dirty="0"/>
              <a:t> </a:t>
            </a:r>
            <a:r>
              <a:rPr lang="en-US" sz="2400" dirty="0" err="1"/>
              <a:t>capreolus</a:t>
            </a:r>
            <a:r>
              <a:rPr lang="en-US" sz="2400" dirty="0"/>
              <a:t>	</a:t>
            </a:r>
            <a:r>
              <a:rPr lang="en-US" sz="2400" dirty="0" smtClean="0"/>
              <a:t>=  </a:t>
            </a:r>
            <a:r>
              <a:rPr lang="en-US" sz="2400" dirty="0" err="1"/>
              <a:t>ree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Vulpes</a:t>
            </a:r>
            <a:r>
              <a:rPr lang="en-US" sz="2400" dirty="0"/>
              <a:t> </a:t>
            </a:r>
            <a:r>
              <a:rPr lang="en-US" sz="2400" dirty="0" err="1"/>
              <a:t>vulpes</a:t>
            </a:r>
            <a:r>
              <a:rPr lang="en-US" sz="2400" dirty="0"/>
              <a:t>		</a:t>
            </a:r>
            <a:r>
              <a:rPr lang="en-US" sz="2400" dirty="0" smtClean="0"/>
              <a:t>=  </a:t>
            </a:r>
            <a:r>
              <a:rPr lang="en-US" sz="2400" dirty="0" err="1"/>
              <a:t>vos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Lutra</a:t>
            </a:r>
            <a:r>
              <a:rPr lang="en-US" sz="2400" dirty="0"/>
              <a:t> </a:t>
            </a:r>
            <a:r>
              <a:rPr lang="en-US" sz="2400" dirty="0" err="1"/>
              <a:t>lutra</a:t>
            </a:r>
            <a:r>
              <a:rPr lang="en-US" sz="2400" dirty="0"/>
              <a:t>			=  otter of </a:t>
            </a:r>
            <a:r>
              <a:rPr lang="en-US" sz="2400" dirty="0" err="1"/>
              <a:t>visotter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Fringilla</a:t>
            </a:r>
            <a:r>
              <a:rPr lang="en-US" sz="2400" dirty="0"/>
              <a:t> </a:t>
            </a:r>
            <a:r>
              <a:rPr lang="en-US" sz="2400" dirty="0" err="1"/>
              <a:t>coelebs</a:t>
            </a:r>
            <a:r>
              <a:rPr lang="en-US" sz="2400" dirty="0"/>
              <a:t>		=  </a:t>
            </a:r>
            <a:r>
              <a:rPr lang="en-US" sz="2400" dirty="0" err="1"/>
              <a:t>vink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Parus</a:t>
            </a:r>
            <a:r>
              <a:rPr lang="en-US" sz="2400" dirty="0"/>
              <a:t> major			=  </a:t>
            </a:r>
            <a:r>
              <a:rPr lang="en-US" sz="2400" dirty="0" err="1"/>
              <a:t>koolmees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Falco</a:t>
            </a:r>
            <a:r>
              <a:rPr lang="en-US" sz="2400" dirty="0"/>
              <a:t> </a:t>
            </a:r>
            <a:r>
              <a:rPr lang="en-US" sz="2400" dirty="0" err="1"/>
              <a:t>tinnunculus</a:t>
            </a:r>
            <a:r>
              <a:rPr lang="en-US" sz="2400" dirty="0"/>
              <a:t>		=  </a:t>
            </a:r>
            <a:r>
              <a:rPr lang="en-US" sz="2400" dirty="0" err="1"/>
              <a:t>torenvalk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Ardea</a:t>
            </a:r>
            <a:r>
              <a:rPr lang="en-US" sz="2400" dirty="0"/>
              <a:t> </a:t>
            </a:r>
            <a:r>
              <a:rPr lang="en-US" sz="2400" dirty="0" err="1"/>
              <a:t>cinerea</a:t>
            </a:r>
            <a:r>
              <a:rPr lang="en-US" sz="2400" dirty="0"/>
              <a:t>		</a:t>
            </a:r>
            <a:r>
              <a:rPr lang="en-US" sz="2400" dirty="0" smtClean="0"/>
              <a:t>=  </a:t>
            </a:r>
            <a:r>
              <a:rPr lang="en-US" sz="2400" dirty="0" err="1"/>
              <a:t>blauwe</a:t>
            </a:r>
            <a:r>
              <a:rPr lang="en-US" sz="2400" dirty="0"/>
              <a:t> </a:t>
            </a:r>
            <a:r>
              <a:rPr lang="en-US" sz="2400" dirty="0" err="1"/>
              <a:t>reiger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nl-NL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Soort en Ras</a:t>
            </a:r>
            <a:endParaRPr lang="nl-NL" sz="3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427168" cy="3951288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Eén soort kan uit rassen bestaan</a:t>
            </a:r>
          </a:p>
          <a:p>
            <a:r>
              <a:rPr lang="nl-NL" dirty="0" smtClean="0"/>
              <a:t>Rassen van dezelfde soort kunnen zich dus voortplanten</a:t>
            </a:r>
          </a:p>
          <a:p>
            <a:r>
              <a:rPr lang="nl-NL" dirty="0" smtClean="0"/>
              <a:t>Rassen hebben speciale kenmerken</a:t>
            </a:r>
          </a:p>
          <a:p>
            <a:r>
              <a:rPr lang="nl-NL" dirty="0" smtClean="0"/>
              <a:t>Bv Het gele en het bruine ras  bij de mens.</a:t>
            </a:r>
          </a:p>
          <a:p>
            <a:endParaRPr lang="nl-NL" dirty="0" smtClean="0"/>
          </a:p>
          <a:p>
            <a:r>
              <a:rPr lang="nl-NL" dirty="0" smtClean="0"/>
              <a:t>Ras: een groep binnen een soort met speciale kenmerken.</a:t>
            </a:r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 flipH="1">
            <a:off x="8686800" y="2174875"/>
            <a:ext cx="457200" cy="3951288"/>
          </a:xfrm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428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/>
              <a:t>De wetenschappelijke naamgeving.</a:t>
            </a:r>
            <a:endParaRPr lang="nl-NL" dirty="0"/>
          </a:p>
        </p:txBody>
      </p:sp>
      <p:sp>
        <p:nvSpPr>
          <p:cNvPr id="16387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571500" y="1000125"/>
            <a:ext cx="3143250" cy="642938"/>
          </a:xfrm>
        </p:spPr>
        <p:txBody>
          <a:bodyPr/>
          <a:lstStyle/>
          <a:p>
            <a:r>
              <a:rPr lang="nl-NL" dirty="0" err="1" smtClean="0"/>
              <a:t>Agapornis</a:t>
            </a:r>
            <a:r>
              <a:rPr lang="nl-NL" dirty="0" smtClean="0"/>
              <a:t> </a:t>
            </a:r>
            <a:r>
              <a:rPr lang="nl-NL" dirty="0" err="1" smtClean="0"/>
              <a:t>personatus</a:t>
            </a:r>
            <a:endParaRPr lang="nl-NL" dirty="0" smtClean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>
          <a:xfrm>
            <a:off x="4429125" y="1143000"/>
            <a:ext cx="4714875" cy="20716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nl-NL" sz="9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err="1" smtClean="0"/>
              <a:t>Agapornis</a:t>
            </a:r>
            <a:r>
              <a:rPr lang="nl-NL" dirty="0" smtClean="0"/>
              <a:t> =  </a:t>
            </a:r>
            <a:r>
              <a:rPr lang="nl-NL" dirty="0" err="1" smtClean="0">
                <a:solidFill>
                  <a:srgbClr val="FF0000"/>
                </a:solidFill>
              </a:rPr>
              <a:t>GESLACHT</a:t>
            </a:r>
            <a:r>
              <a:rPr lang="nl-NL" dirty="0" err="1" smtClean="0"/>
              <a:t>snaam</a:t>
            </a:r>
            <a:endParaRPr lang="nl-NL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err="1" smtClean="0"/>
              <a:t>Personatus</a:t>
            </a:r>
            <a:r>
              <a:rPr lang="nl-NL" dirty="0" smtClean="0"/>
              <a:t> = </a:t>
            </a:r>
            <a:r>
              <a:rPr lang="nl-NL" dirty="0" err="1" smtClean="0">
                <a:solidFill>
                  <a:srgbClr val="FF0000"/>
                </a:solidFill>
              </a:rPr>
              <a:t>SOORT</a:t>
            </a:r>
            <a:r>
              <a:rPr lang="nl-NL" dirty="0" err="1" smtClean="0"/>
              <a:t>naam</a:t>
            </a:r>
            <a:endParaRPr lang="nl-NL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nl-NL" sz="9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smtClean="0"/>
              <a:t>Een derde naam geeft het </a:t>
            </a:r>
            <a:r>
              <a:rPr lang="nl-NL" dirty="0" smtClean="0">
                <a:solidFill>
                  <a:srgbClr val="FF0000"/>
                </a:solidFill>
              </a:rPr>
              <a:t>RAS</a:t>
            </a:r>
            <a:r>
              <a:rPr lang="nl-NL" dirty="0" smtClean="0"/>
              <a:t> aan: </a:t>
            </a:r>
            <a:r>
              <a:rPr lang="nl-NL" dirty="0" err="1" smtClean="0"/>
              <a:t>Agapornis</a:t>
            </a:r>
            <a:r>
              <a:rPr lang="nl-NL" dirty="0" smtClean="0"/>
              <a:t> </a:t>
            </a:r>
            <a:r>
              <a:rPr lang="nl-NL" dirty="0" err="1" smtClean="0"/>
              <a:t>personatus</a:t>
            </a:r>
            <a:r>
              <a:rPr lang="nl-NL" dirty="0" smtClean="0"/>
              <a:t> </a:t>
            </a:r>
            <a:r>
              <a:rPr lang="nl-NL" dirty="0" err="1" smtClean="0"/>
              <a:t>Fischerie</a:t>
            </a:r>
            <a:endParaRPr lang="nl-NL" dirty="0" smtClean="0"/>
          </a:p>
        </p:txBody>
      </p:sp>
      <p:pic>
        <p:nvPicPr>
          <p:cNvPr id="1638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857375"/>
            <a:ext cx="3746500" cy="4500563"/>
          </a:xfrm>
        </p:spPr>
      </p:pic>
      <p:pic>
        <p:nvPicPr>
          <p:cNvPr id="1639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86375" y="3317875"/>
            <a:ext cx="2536825" cy="30400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/>
              <a:t>Het </a:t>
            </a:r>
            <a:r>
              <a:rPr lang="nl-NL" dirty="0" smtClean="0">
                <a:hlinkClick r:id="rId2" tooltip="Madeliefje"/>
              </a:rPr>
              <a:t>madeliefje</a:t>
            </a:r>
            <a:r>
              <a:rPr lang="nl-NL" dirty="0" smtClean="0"/>
              <a:t>, </a:t>
            </a:r>
            <a:r>
              <a:rPr lang="nl-NL" i="1" dirty="0" smtClean="0"/>
              <a:t>Bellis </a:t>
            </a:r>
            <a:r>
              <a:rPr lang="nl-NL" i="1" dirty="0" err="1" smtClean="0"/>
              <a:t>perennis</a:t>
            </a:r>
            <a:r>
              <a:rPr lang="nl-NL" i="1" dirty="0" smtClean="0"/>
              <a:t> </a:t>
            </a:r>
            <a:r>
              <a:rPr lang="nl-NL" i="1" dirty="0" smtClean="0">
                <a:solidFill>
                  <a:srgbClr val="FF0000"/>
                </a:solidFill>
              </a:rPr>
              <a:t>L</a:t>
            </a:r>
            <a:r>
              <a:rPr lang="nl-NL" dirty="0" smtClean="0">
                <a:solidFill>
                  <a:srgbClr val="FF0000"/>
                </a:solidFill>
              </a:rPr>
              <a:t>.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3600" dirty="0" smtClean="0"/>
              <a:t>De </a:t>
            </a:r>
            <a:r>
              <a:rPr lang="nl-NL" sz="3600" dirty="0" smtClean="0">
                <a:solidFill>
                  <a:srgbClr val="FF0000"/>
                </a:solidFill>
              </a:rPr>
              <a:t>L. </a:t>
            </a:r>
            <a:r>
              <a:rPr lang="nl-NL" sz="3600" dirty="0" smtClean="0"/>
              <a:t>staat voor de </a:t>
            </a:r>
            <a:r>
              <a:rPr lang="nl-NL" sz="3600" dirty="0" smtClean="0">
                <a:solidFill>
                  <a:srgbClr val="FF0000"/>
                </a:solidFill>
              </a:rPr>
              <a:t>naamgever</a:t>
            </a:r>
            <a:r>
              <a:rPr lang="nl-NL" sz="3600" dirty="0" smtClean="0"/>
              <a:t>: </a:t>
            </a:r>
            <a:r>
              <a:rPr lang="nl-NL" sz="3600" dirty="0" err="1" smtClean="0"/>
              <a:t>Linnaeus</a:t>
            </a:r>
            <a:r>
              <a:rPr lang="nl-NL" sz="3600" dirty="0" smtClean="0"/>
              <a:t>.</a:t>
            </a:r>
            <a:endParaRPr lang="nl-NL" sz="3600" dirty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38" y="1600200"/>
            <a:ext cx="7786687" cy="4900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3200" dirty="0" smtClean="0"/>
              <a:t>Binaire naamgeving = internationaal.</a:t>
            </a:r>
            <a:endParaRPr lang="nl-NL" sz="3200" dirty="0"/>
          </a:p>
        </p:txBody>
      </p:sp>
      <p:pic>
        <p:nvPicPr>
          <p:cNvPr id="17411" name="Picture 2" descr="H:\DATA\FOTO'S 3 START PP'S\P1000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557338"/>
            <a:ext cx="7858125" cy="4972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nl-NL" sz="3200" dirty="0" smtClean="0"/>
              <a:t>H. staat voor </a:t>
            </a:r>
            <a:r>
              <a:rPr lang="nl-NL" sz="3200" dirty="0" err="1" smtClean="0"/>
              <a:t>Hypodocus</a:t>
            </a:r>
            <a:r>
              <a:rPr lang="nl-NL" sz="3200" dirty="0" smtClean="0"/>
              <a:t>.  Horen deze drie tot dezelfde soort? Zelfde geslacht?</a:t>
            </a:r>
            <a:endParaRPr lang="nl-NL" sz="3200" dirty="0"/>
          </a:p>
        </p:txBody>
      </p:sp>
      <p:pic>
        <p:nvPicPr>
          <p:cNvPr id="4" name="Tijdelijke aanduiding voor inhoud 3" descr="Heliconius%20gallery%20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9144000" cy="48577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Het </a:t>
            </a:r>
            <a:r>
              <a:rPr lang="nl-NL" sz="3200" dirty="0" err="1" smtClean="0"/>
              <a:t>vier-rijkensysteem</a:t>
            </a:r>
            <a:r>
              <a:rPr lang="nl-NL" sz="3200" dirty="0" smtClean="0"/>
              <a:t>.</a:t>
            </a:r>
          </a:p>
        </p:txBody>
      </p:sp>
      <p:sp>
        <p:nvSpPr>
          <p:cNvPr id="512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488" cy="4525963"/>
          </a:xfrm>
        </p:spPr>
        <p:txBody>
          <a:bodyPr>
            <a:normAutofit/>
          </a:bodyPr>
          <a:lstStyle/>
          <a:p>
            <a:r>
              <a:rPr lang="nl-NL" dirty="0" smtClean="0"/>
              <a:t>Er wordt geselecteerd op 4 criteria:</a:t>
            </a:r>
          </a:p>
          <a:p>
            <a:pPr>
              <a:buFont typeface="Arial" charset="0"/>
              <a:buNone/>
            </a:pPr>
            <a:r>
              <a:rPr lang="nl-NL" dirty="0" smtClean="0"/>
              <a:t>		* De</a:t>
            </a:r>
            <a:r>
              <a:rPr lang="nl-NL" dirty="0" smtClean="0">
                <a:solidFill>
                  <a:srgbClr val="FF0000"/>
                </a:solidFill>
              </a:rPr>
              <a:t> grootte </a:t>
            </a:r>
            <a:r>
              <a:rPr lang="nl-NL" dirty="0" smtClean="0"/>
              <a:t>van de </a:t>
            </a:r>
            <a:r>
              <a:rPr lang="nl-NL" dirty="0" smtClean="0">
                <a:solidFill>
                  <a:srgbClr val="FF0000"/>
                </a:solidFill>
              </a:rPr>
              <a:t>cellen</a:t>
            </a:r>
            <a:r>
              <a:rPr lang="nl-NL" dirty="0" smtClean="0"/>
              <a:t>.</a:t>
            </a:r>
          </a:p>
          <a:p>
            <a:pPr>
              <a:buFont typeface="Arial" charset="0"/>
              <a:buNone/>
            </a:pPr>
            <a:r>
              <a:rPr lang="nl-NL" dirty="0" smtClean="0"/>
              <a:t>		* De aanwezigheid van</a:t>
            </a:r>
            <a:r>
              <a:rPr lang="nl-NL" dirty="0" smtClean="0">
                <a:solidFill>
                  <a:srgbClr val="FF0000"/>
                </a:solidFill>
              </a:rPr>
              <a:t> organellen</a:t>
            </a:r>
            <a:r>
              <a:rPr lang="nl-NL" dirty="0" smtClean="0"/>
              <a:t>.</a:t>
            </a:r>
          </a:p>
          <a:p>
            <a:pPr>
              <a:buFont typeface="Arial" charset="0"/>
              <a:buNone/>
            </a:pPr>
            <a:r>
              <a:rPr lang="nl-NL" dirty="0" smtClean="0"/>
              <a:t>		* De aanwezigheid van een </a:t>
            </a:r>
            <a:r>
              <a:rPr lang="nl-NL" dirty="0" smtClean="0">
                <a:solidFill>
                  <a:srgbClr val="FF0000"/>
                </a:solidFill>
              </a:rPr>
              <a:t>celwand</a:t>
            </a:r>
            <a:r>
              <a:rPr lang="nl-NL" dirty="0" smtClean="0"/>
              <a:t>.</a:t>
            </a:r>
          </a:p>
          <a:p>
            <a:pPr>
              <a:buFont typeface="Arial" charset="0"/>
              <a:buNone/>
            </a:pPr>
            <a:r>
              <a:rPr lang="nl-NL" dirty="0" smtClean="0"/>
              <a:t>		*De aanwezigheid van </a:t>
            </a:r>
            <a:r>
              <a:rPr lang="nl-NL" dirty="0" smtClean="0">
                <a:solidFill>
                  <a:srgbClr val="FF0000"/>
                </a:solidFill>
              </a:rPr>
              <a:t>bladgroen</a:t>
            </a:r>
            <a:r>
              <a:rPr lang="nl-NL" dirty="0" smtClean="0"/>
              <a:t>.</a:t>
            </a:r>
          </a:p>
          <a:p>
            <a:pPr>
              <a:buFont typeface="Arial" charset="0"/>
              <a:buNone/>
            </a:pPr>
            <a:endParaRPr lang="nl-NL" dirty="0" smtClean="0"/>
          </a:p>
          <a:p>
            <a:r>
              <a:rPr lang="nl-NL" dirty="0" smtClean="0"/>
              <a:t>Virussen vallen buiten deze ordening.</a:t>
            </a:r>
          </a:p>
          <a:p>
            <a:pPr>
              <a:buFont typeface="Arial" charset="0"/>
              <a:buNone/>
            </a:pPr>
            <a:endParaRPr lang="nl-NL" dirty="0" smtClean="0"/>
          </a:p>
          <a:p>
            <a:pPr>
              <a:buFont typeface="Arial" charset="0"/>
              <a:buNone/>
            </a:pPr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nl-NL" sz="3200" b="1" dirty="0" smtClean="0"/>
              <a:t>De celgrootte:</a:t>
            </a:r>
            <a:r>
              <a:rPr lang="nl-NL" sz="3200" dirty="0" smtClean="0"/>
              <a:t/>
            </a:r>
            <a:br>
              <a:rPr lang="nl-NL" sz="3200" dirty="0" smtClean="0"/>
            </a:br>
            <a:endParaRPr lang="nl-NL" sz="3200" dirty="0">
              <a:solidFill>
                <a:srgbClr val="FF0000"/>
              </a:solidFill>
            </a:endParaRPr>
          </a:p>
        </p:txBody>
      </p:sp>
      <p:pic>
        <p:nvPicPr>
          <p:cNvPr id="6147" name="Picture 2" descr="H:\DATA\FOTO'S 3 START PP'S\P1000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1542" y="1600201"/>
            <a:ext cx="6794834" cy="41330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>
            <a:normAutofit/>
          </a:bodyPr>
          <a:lstStyle/>
          <a:p>
            <a:r>
              <a:rPr lang="nl-NL" sz="3200" dirty="0" smtClean="0"/>
              <a:t>Wel een celwand:           Geen celwand:   </a:t>
            </a:r>
            <a:br>
              <a:rPr lang="nl-NL" sz="3200" dirty="0" smtClean="0"/>
            </a:br>
            <a:r>
              <a:rPr lang="nl-NL" sz="3200" dirty="0" smtClean="0"/>
              <a:t>    Wel bladgroen:               Geen bladgroen:</a:t>
            </a:r>
          </a:p>
        </p:txBody>
      </p:sp>
      <p:pic>
        <p:nvPicPr>
          <p:cNvPr id="7171" name="Picture 2" descr="H:\DATA\FOTO'S 3 START PP'S\P10008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7" y="2332038"/>
            <a:ext cx="2928613" cy="3905274"/>
          </a:xfrm>
        </p:spPr>
      </p:pic>
      <p:pic>
        <p:nvPicPr>
          <p:cNvPr id="7172" name="Picture 4" descr="H:\DATA\FOTO'S 3 START PP'S\P10008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69509" y="2332037"/>
            <a:ext cx="2928614" cy="3905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Vier Rijken: indelingscriteria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nl-NL" dirty="0" err="1" smtClean="0"/>
              <a:t>Bacterien</a:t>
            </a:r>
            <a:r>
              <a:rPr lang="nl-NL" dirty="0" smtClean="0"/>
              <a:t>:	</a:t>
            </a:r>
            <a:r>
              <a:rPr lang="nl-NL" b="1" dirty="0" smtClean="0">
                <a:solidFill>
                  <a:srgbClr val="FF0000"/>
                </a:solidFill>
              </a:rPr>
              <a:t>geen kern</a:t>
            </a:r>
            <a:r>
              <a:rPr lang="nl-NL" dirty="0" smtClean="0"/>
              <a:t>			wel celwand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dirty="0" smtClean="0"/>
              <a:t>			</a:t>
            </a:r>
            <a:r>
              <a:rPr lang="nl-NL" b="1" dirty="0" smtClean="0">
                <a:solidFill>
                  <a:srgbClr val="FF0000"/>
                </a:solidFill>
              </a:rPr>
              <a:t>geen organellen</a:t>
            </a:r>
            <a:r>
              <a:rPr lang="nl-NL" dirty="0" smtClean="0"/>
              <a:t>		alle eencellig</a:t>
            </a:r>
          </a:p>
          <a:p>
            <a:pPr>
              <a:buNone/>
            </a:pPr>
            <a:r>
              <a:rPr lang="nl-NL" dirty="0"/>
              <a:t>	</a:t>
            </a:r>
            <a:r>
              <a:rPr lang="nl-NL" dirty="0" smtClean="0"/>
              <a:t>			</a:t>
            </a:r>
            <a:r>
              <a:rPr lang="nl-NL" b="1" dirty="0" smtClean="0">
                <a:solidFill>
                  <a:srgbClr val="FF0000"/>
                </a:solidFill>
              </a:rPr>
              <a:t>kleine cellen </a:t>
            </a:r>
            <a:r>
              <a:rPr lang="nl-NL" dirty="0" smtClean="0"/>
              <a:t>(1-10 µM)</a:t>
            </a:r>
          </a:p>
          <a:p>
            <a:pPr>
              <a:buNone/>
            </a:pPr>
            <a:endParaRPr lang="nl-NL" sz="1600" dirty="0" smtClean="0"/>
          </a:p>
          <a:p>
            <a:r>
              <a:rPr lang="nl-NL" dirty="0" smtClean="0"/>
              <a:t>Schimmels	geen bladgroen		wel celwand</a:t>
            </a:r>
          </a:p>
          <a:p>
            <a:r>
              <a:rPr lang="nl-NL" dirty="0" smtClean="0"/>
              <a:t>Planten		</a:t>
            </a:r>
            <a:r>
              <a:rPr lang="nl-NL" b="1" dirty="0" smtClean="0">
                <a:solidFill>
                  <a:srgbClr val="FF0000"/>
                </a:solidFill>
              </a:rPr>
              <a:t> wel bladgroen </a:t>
            </a:r>
            <a:r>
              <a:rPr lang="nl-NL" dirty="0" smtClean="0"/>
              <a:t>		wel celwand</a:t>
            </a:r>
          </a:p>
          <a:p>
            <a:pPr>
              <a:buNone/>
            </a:pPr>
            <a:r>
              <a:rPr lang="nl-NL" dirty="0" smtClean="0"/>
              <a:t>						</a:t>
            </a:r>
            <a:endParaRPr lang="nl-NL" b="1" dirty="0" smtClean="0">
              <a:solidFill>
                <a:srgbClr val="FF0000"/>
              </a:solidFill>
            </a:endParaRPr>
          </a:p>
          <a:p>
            <a:r>
              <a:rPr lang="nl-NL" dirty="0" smtClean="0"/>
              <a:t>Dieren		geen bladgroen		</a:t>
            </a:r>
            <a:r>
              <a:rPr lang="nl-NL" b="1" dirty="0" smtClean="0">
                <a:solidFill>
                  <a:srgbClr val="FF0000"/>
                </a:solidFill>
              </a:rPr>
              <a:t>geen celwand</a:t>
            </a:r>
            <a:endParaRPr lang="nl-N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 rijk?</a:t>
            </a:r>
            <a:endParaRPr lang="nl-NL" dirty="0"/>
          </a:p>
        </p:txBody>
      </p:sp>
      <p:pic>
        <p:nvPicPr>
          <p:cNvPr id="1026" name="Picture 2" descr="E:\DATA\456 FOTOS BINAS\P1020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600201"/>
            <a:ext cx="6912769" cy="4710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24576"/>
          </a:xfrm>
        </p:spPr>
        <p:txBody>
          <a:bodyPr>
            <a:normAutofit fontScale="90000"/>
          </a:bodyPr>
          <a:lstStyle/>
          <a:p>
            <a:r>
              <a:rPr lang="nl-NL" sz="3200" dirty="0" smtClean="0"/>
              <a:t>Welk rijk?</a:t>
            </a:r>
            <a:endParaRPr lang="nl-NL" sz="3200" dirty="0"/>
          </a:p>
        </p:txBody>
      </p:sp>
      <p:pic>
        <p:nvPicPr>
          <p:cNvPr id="3074" name="Picture 2" descr="E:\DATA\456 FOTOS BINAS\P1020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335363"/>
            <a:ext cx="7488831" cy="4973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nl-NL" sz="3200" dirty="0" smtClean="0"/>
              <a:t>Welk rijk?</a:t>
            </a:r>
            <a:endParaRPr lang="nl-NL" sz="3200" dirty="0"/>
          </a:p>
        </p:txBody>
      </p:sp>
      <p:pic>
        <p:nvPicPr>
          <p:cNvPr id="2050" name="Picture 2" descr="E:\DATA\456 FOTOS BINAS\P1020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00109"/>
            <a:ext cx="7837916" cy="5021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346</Words>
  <Application>Microsoft Office PowerPoint</Application>
  <PresentationFormat>Diavoorstelling (4:3)</PresentationFormat>
  <Paragraphs>134</Paragraphs>
  <Slides>29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Office-thema</vt:lpstr>
      <vt:lpstr>Par. 25 t/m 25.2 Ordening: het 2-rijkensysteem</vt:lpstr>
      <vt:lpstr>Ordening in de Biologie: De vier rijken</vt:lpstr>
      <vt:lpstr>Het vier-rijkensysteem.</vt:lpstr>
      <vt:lpstr> De celgrootte: </vt:lpstr>
      <vt:lpstr>Wel een celwand:           Geen celwand:        Wel bladgroen:               Geen bladgroen:</vt:lpstr>
      <vt:lpstr>Vier Rijken: indelingscriteria</vt:lpstr>
      <vt:lpstr>Welk rijk?</vt:lpstr>
      <vt:lpstr>Welk rijk?</vt:lpstr>
      <vt:lpstr>Welk rijk?</vt:lpstr>
      <vt:lpstr>Een extra indelingskriterium</vt:lpstr>
      <vt:lpstr>Voedsel: maken of eten</vt:lpstr>
      <vt:lpstr>Welke rijken zijn autotroof?</vt:lpstr>
      <vt:lpstr>Dia 13</vt:lpstr>
      <vt:lpstr>Hoeveel plantensoorten bestaan er ?</vt:lpstr>
      <vt:lpstr>Indeling van de organismen</vt:lpstr>
      <vt:lpstr>Virussen</vt:lpstr>
      <vt:lpstr>Dia 17</vt:lpstr>
      <vt:lpstr>Dia 18</vt:lpstr>
      <vt:lpstr>Dia 19</vt:lpstr>
      <vt:lpstr>Wat is een soort?</vt:lpstr>
      <vt:lpstr>Paard X ezel  muilezel. Paard en ezel vormen één soort? Zie volgende dia</vt:lpstr>
      <vt:lpstr>Soort en populatie</vt:lpstr>
      <vt:lpstr>BINAIRE NOMENCLATUUR = Dubbele naamgeving</vt:lpstr>
      <vt:lpstr>Binaire naamgeving </vt:lpstr>
      <vt:lpstr>Soort en Ras</vt:lpstr>
      <vt:lpstr>De wetenschappelijke naamgeving.</vt:lpstr>
      <vt:lpstr>Het madeliefje, Bellis perennis L. De L. staat voor de naamgever: Linnaeus.</vt:lpstr>
      <vt:lpstr>Binaire naamgeving = internationaal.</vt:lpstr>
      <vt:lpstr>H. staat voor Hypodocus.  Horen deze drie tot dezelfde soort? Zelfde geslacht?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is ordening?</dc:title>
  <dc:creator>hrm</dc:creator>
  <cp:lastModifiedBy>biobertus</cp:lastModifiedBy>
  <cp:revision>7</cp:revision>
  <dcterms:created xsi:type="dcterms:W3CDTF">2015-03-02T08:28:14Z</dcterms:created>
  <dcterms:modified xsi:type="dcterms:W3CDTF">2015-05-14T17:01:32Z</dcterms:modified>
</cp:coreProperties>
</file>